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0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ndara" panose="020E0502030303020204" pitchFamily="34" charset="0"/>
      <p:regular r:id="rId14"/>
      <p:bold r:id="rId15"/>
      <p:italic r:id="rId16"/>
      <p:boldItalic r:id="rId17"/>
    </p:embeddedFont>
    <p:embeddedFont>
      <p:font typeface="Inter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43" d="100"/>
          <a:sy n="43" d="100"/>
        </p:scale>
        <p:origin x="-1428" y="-58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519BBE-D9CF-42A7-B77F-EAEEF8ED1ABF}" type="datetimeFigureOut">
              <a:rPr lang="en-IN" smtClean="0"/>
              <a:t>04-03-2025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3B7CF3-CEAA-4547-8CAA-AAE03161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1441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365760" y="274320"/>
            <a:ext cx="13913510" cy="7242048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338664" y="6424756"/>
            <a:ext cx="13957402" cy="1597896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920240"/>
            <a:ext cx="12435840" cy="2136130"/>
          </a:xfrm>
        </p:spPr>
        <p:txBody>
          <a:bodyPr anchor="b">
            <a:normAutofit/>
          </a:bodyPr>
          <a:lstStyle>
            <a:lvl1pPr>
              <a:defRPr sz="63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267201"/>
            <a:ext cx="10241280" cy="1767840"/>
          </a:xfrm>
        </p:spPr>
        <p:txBody>
          <a:bodyPr>
            <a:normAutofit/>
          </a:bodyPr>
          <a:lstStyle>
            <a:lvl1pPr marL="0" indent="0" algn="ctr">
              <a:buNone/>
              <a:defRPr sz="2900">
                <a:solidFill>
                  <a:srgbClr val="FFFFFF"/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365760" y="274320"/>
            <a:ext cx="13913510" cy="1711757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338664" y="857029"/>
            <a:ext cx="13957402" cy="1597896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1737360"/>
            <a:ext cx="3291840" cy="5384800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1737360"/>
            <a:ext cx="9631680" cy="5384801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65760" y="274320"/>
            <a:ext cx="13913510" cy="568391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9675902" y="5044311"/>
            <a:ext cx="4602286" cy="856831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4190913" y="4890348"/>
            <a:ext cx="8871224" cy="1020166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4525965" y="4905075"/>
            <a:ext cx="8748768" cy="929126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8975182" y="4889009"/>
            <a:ext cx="5292800" cy="78185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338664" y="4870266"/>
            <a:ext cx="13957402" cy="1595849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130622" tIns="65311" rIns="130622" bIns="65311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051" y="2956272"/>
            <a:ext cx="12435840" cy="1828800"/>
          </a:xfrm>
        </p:spPr>
        <p:txBody>
          <a:bodyPr anchor="t">
            <a:normAutofit/>
          </a:bodyPr>
          <a:lstStyle>
            <a:lvl1pPr algn="ctr">
              <a:defRPr sz="63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87784" y="1724938"/>
            <a:ext cx="10268374" cy="1127761"/>
          </a:xfrm>
        </p:spPr>
        <p:txBody>
          <a:bodyPr anchor="b">
            <a:normAutofit/>
          </a:bodyPr>
          <a:lstStyle>
            <a:lvl1pPr marL="0" indent="0" algn="ctr">
              <a:buNone/>
              <a:defRPr sz="2900">
                <a:solidFill>
                  <a:srgbClr val="FFFFFF"/>
                </a:solidFill>
              </a:defRPr>
            </a:lvl1pPr>
            <a:lvl2pPr marL="653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6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933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244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555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866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717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48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82648" y="3215030"/>
            <a:ext cx="6115507" cy="41367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7432243" y="3215030"/>
            <a:ext cx="6115507" cy="41367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2650" y="3213737"/>
            <a:ext cx="6115507" cy="767714"/>
          </a:xfrm>
        </p:spPr>
        <p:txBody>
          <a:bodyPr anchor="ctr"/>
          <a:lstStyle>
            <a:lvl1pPr marL="0" indent="0" algn="ctr">
              <a:buNone/>
              <a:defRPr sz="3400" b="0">
                <a:solidFill>
                  <a:schemeClr val="tx2"/>
                </a:solidFill>
                <a:latin typeface="+mj-lt"/>
              </a:defRPr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3732" y="4114800"/>
            <a:ext cx="6112088" cy="3236596"/>
          </a:xfrm>
        </p:spPr>
        <p:txBody>
          <a:bodyPr/>
          <a:lstStyle>
            <a:lvl1pPr>
              <a:defRPr sz="2900"/>
            </a:lvl1pPr>
            <a:lvl2pPr>
              <a:defRPr sz="26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7120" y="3213736"/>
            <a:ext cx="6115507" cy="767714"/>
          </a:xfrm>
        </p:spPr>
        <p:txBody>
          <a:bodyPr anchor="ctr"/>
          <a:lstStyle>
            <a:lvl1pPr marL="0" indent="0" algn="ctr">
              <a:buNone/>
              <a:defRPr sz="3400" b="0" i="0">
                <a:solidFill>
                  <a:schemeClr val="tx2"/>
                </a:solidFill>
                <a:latin typeface="+mj-lt"/>
              </a:defRPr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0" y="4114800"/>
            <a:ext cx="6115507" cy="3236596"/>
          </a:xfrm>
        </p:spPr>
        <p:txBody>
          <a:bodyPr/>
          <a:lstStyle>
            <a:lvl1pPr>
              <a:defRPr sz="2900"/>
            </a:lvl1pPr>
            <a:lvl2pPr>
              <a:defRPr sz="26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365760" y="274320"/>
            <a:ext cx="13913510" cy="1711757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338664" y="857029"/>
            <a:ext cx="13957402" cy="1595849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65760" y="274320"/>
            <a:ext cx="13913510" cy="1711757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40" y="4297681"/>
            <a:ext cx="5364480" cy="2286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857"/>
              </a:spcAft>
              <a:buNone/>
              <a:defRPr sz="2600">
                <a:solidFill>
                  <a:schemeClr val="tx2"/>
                </a:solidFill>
              </a:defRPr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338664" y="857029"/>
            <a:ext cx="13957402" cy="1597896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1463040" y="2743200"/>
            <a:ext cx="5364480" cy="1503274"/>
          </a:xfrm>
        </p:spPr>
        <p:txBody>
          <a:bodyPr anchor="b">
            <a:noAutofit/>
          </a:bodyPr>
          <a:lstStyle>
            <a:lvl1pPr algn="l">
              <a:defRPr sz="46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43139" y="2194560"/>
            <a:ext cx="6246522" cy="4572000"/>
          </a:xfrm>
        </p:spPr>
        <p:txBody>
          <a:bodyPr anchor="ctr"/>
          <a:lstStyle>
            <a:lvl1pPr>
              <a:buClr>
                <a:schemeClr val="bg1"/>
              </a:buClr>
              <a:defRPr sz="31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9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26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23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2300">
                <a:solidFill>
                  <a:schemeClr val="tx2"/>
                </a:solidFill>
              </a:defRPr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65760" y="274320"/>
            <a:ext cx="13913510" cy="7242048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338664" y="6424756"/>
            <a:ext cx="13957402" cy="1597896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8649" y="406400"/>
            <a:ext cx="6100232" cy="2915921"/>
          </a:xfrm>
        </p:spPr>
        <p:txBody>
          <a:bodyPr anchor="b">
            <a:normAutofit/>
          </a:bodyPr>
          <a:lstStyle>
            <a:lvl1pPr algn="l">
              <a:defRPr sz="40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334" y="3342640"/>
            <a:ext cx="6109547" cy="2905760"/>
          </a:xfrm>
        </p:spPr>
        <p:txBody>
          <a:bodyPr>
            <a:normAutofit/>
          </a:bodyPr>
          <a:lstStyle>
            <a:lvl1pPr marL="0" indent="0">
              <a:buNone/>
              <a:defRPr sz="2600">
                <a:solidFill>
                  <a:srgbClr val="FFFFFF"/>
                </a:solidFill>
              </a:defRPr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1120" y="1645920"/>
            <a:ext cx="5705856" cy="3511296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4600">
                <a:solidFill>
                  <a:schemeClr val="bg1"/>
                </a:solidFill>
              </a:defRPr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65760" y="274320"/>
            <a:ext cx="13913510" cy="2962656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338664" y="2015315"/>
            <a:ext cx="13957402" cy="1595849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405993"/>
            <a:ext cx="13167360" cy="1503274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61875" y="7500197"/>
            <a:ext cx="6058704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3/4/2025</a:t>
            </a:fld>
            <a:endParaRPr lang="en-US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9821" y="7500197"/>
            <a:ext cx="6058706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endParaRPr kumimoji="0" lang="en-US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85741" y="7500196"/>
            <a:ext cx="1858922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ctr">
              <a:defRPr sz="1400">
                <a:solidFill>
                  <a:schemeClr val="tx2"/>
                </a:solidFill>
              </a:defRPr>
            </a:lvl1pPr>
          </a:lstStyle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95308" y="3210561"/>
            <a:ext cx="11853333" cy="4140835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  <p:sldLayoutId id="2147483822" r:id="rId13"/>
    <p:sldLayoutId id="2147483823" r:id="rId14"/>
    <p:sldLayoutId id="2147483824" r:id="rId15"/>
    <p:sldLayoutId id="2147483825" r:id="rId16"/>
    <p:sldLayoutId id="2147483826" r:id="rId17"/>
    <p:sldLayoutId id="2147483827" r:id="rId18"/>
  </p:sldLayoutIdLst>
  <p:hf sldNum="0" hdr="0" ftr="0" dt="0"/>
  <p:txStyles>
    <p:titleStyle>
      <a:lvl1pPr algn="ctr" defTabSz="1306220" rtl="0" eaLnBrk="1" latinLnBrk="0" hangingPunct="1">
        <a:spcBef>
          <a:spcPct val="0"/>
        </a:spcBef>
        <a:buNone/>
        <a:defRPr sz="63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91866" indent="-391866" algn="l" defTabSz="130622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3400" kern="1200">
          <a:solidFill>
            <a:schemeClr val="tx2"/>
          </a:solidFill>
          <a:latin typeface="+mn-lt"/>
          <a:ea typeface="+mn-ea"/>
          <a:cs typeface="+mn-cs"/>
        </a:defRPr>
      </a:lvl1pPr>
      <a:lvl2pPr marL="823192" indent="-391866" algn="l" defTabSz="130622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3100" kern="1200">
          <a:solidFill>
            <a:schemeClr val="tx2"/>
          </a:solidFill>
          <a:latin typeface="+mn-lt"/>
          <a:ea typeface="+mn-ea"/>
          <a:cs typeface="+mn-cs"/>
        </a:defRPr>
      </a:lvl2pPr>
      <a:lvl3pPr marL="1222315" indent="-326555" algn="l" defTabSz="130622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900" kern="1200">
          <a:solidFill>
            <a:schemeClr val="tx2"/>
          </a:solidFill>
          <a:latin typeface="+mn-lt"/>
          <a:ea typeface="+mn-ea"/>
          <a:cs typeface="+mn-cs"/>
        </a:defRPr>
      </a:lvl3pPr>
      <a:lvl4pPr marL="1632776" indent="-326555" algn="l" defTabSz="130622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600" kern="1200">
          <a:solidFill>
            <a:schemeClr val="tx2"/>
          </a:solidFill>
          <a:latin typeface="+mn-lt"/>
          <a:ea typeface="+mn-ea"/>
          <a:cs typeface="+mn-cs"/>
        </a:defRPr>
      </a:lvl4pPr>
      <a:lvl5pPr marL="2089953" indent="-326555" algn="l" defTabSz="130622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300" kern="1200">
          <a:solidFill>
            <a:schemeClr val="tx2"/>
          </a:solidFill>
          <a:latin typeface="+mn-lt"/>
          <a:ea typeface="+mn-ea"/>
          <a:cs typeface="+mn-cs"/>
        </a:defRPr>
      </a:lvl5pPr>
      <a:lvl6pPr marL="2547130" indent="-326555" algn="l" defTabSz="1306220" rtl="0" eaLnBrk="1" latinLnBrk="0" hangingPunct="1">
        <a:spcBef>
          <a:spcPts val="549"/>
        </a:spcBef>
        <a:buClr>
          <a:schemeClr val="accent1"/>
        </a:buClr>
        <a:buFont typeface="Symbol" pitchFamily="18" charset="2"/>
        <a:buChar char="*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3004307" indent="-326555" algn="l" defTabSz="1306220" rtl="0" eaLnBrk="1" latinLnBrk="0" hangingPunct="1">
        <a:spcBef>
          <a:spcPts val="549"/>
        </a:spcBef>
        <a:buClr>
          <a:schemeClr val="accent1"/>
        </a:buClr>
        <a:buFont typeface="Symbol" pitchFamily="18" charset="2"/>
        <a:buChar char="*"/>
        <a:defRPr sz="2000" kern="1200">
          <a:solidFill>
            <a:schemeClr val="tx2"/>
          </a:solidFill>
          <a:latin typeface="+mn-lt"/>
          <a:ea typeface="+mn-ea"/>
          <a:cs typeface="+mn-cs"/>
        </a:defRPr>
      </a:lvl7pPr>
      <a:lvl8pPr marL="3461484" indent="-326555" algn="l" defTabSz="1306220" rtl="0" eaLnBrk="1" latinLnBrk="0" hangingPunct="1">
        <a:spcBef>
          <a:spcPts val="549"/>
        </a:spcBef>
        <a:buClr>
          <a:schemeClr val="accent1"/>
        </a:buClr>
        <a:buFont typeface="Symbol" pitchFamily="18" charset="2"/>
        <a:buChar char="*"/>
        <a:defRPr sz="2000" kern="1200">
          <a:solidFill>
            <a:schemeClr val="tx2"/>
          </a:solidFill>
          <a:latin typeface="+mn-lt"/>
          <a:ea typeface="+mn-ea"/>
          <a:cs typeface="+mn-cs"/>
        </a:defRPr>
      </a:lvl8pPr>
      <a:lvl9pPr marL="3918661" indent="-326555" algn="l" defTabSz="1306220" rtl="0" eaLnBrk="1" latinLnBrk="0" hangingPunct="1">
        <a:spcBef>
          <a:spcPts val="549"/>
        </a:spcBef>
        <a:buClr>
          <a:schemeClr val="accent1"/>
        </a:buClr>
        <a:buFont typeface="Symbol" pitchFamily="18" charset="2"/>
        <a:buChar char="*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130622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37498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Bridging Worlds: Sign Language to Speech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66617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Exploring the intersection of human gestures, sign language, and speech recognition</a:t>
            </a:r>
            <a:r>
              <a:rPr lang="en-US" sz="175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1"/>
          <p:cNvSpPr/>
          <p:nvPr/>
        </p:nvSpPr>
        <p:spPr>
          <a:xfrm>
            <a:off x="6280190" y="5700962"/>
            <a:ext cx="316611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 smtClean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</a:rPr>
              <a:t>Team:GenxAI</a:t>
            </a:r>
            <a:endParaRPr lang="en-US" sz="2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4742"/>
            <a:ext cx="1283612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Decoding Gestures: The Language of Movement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005977"/>
            <a:ext cx="316611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 Communication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Expressing ideas through hand movements.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Cultural Significance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Unique sign languages across communities.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Beyond Words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Emotions conveyed through facial expressions.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79389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Speech Recognition Technology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86322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2503" y="3939659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3863221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From Sound to Text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30906" y="437138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Analyzing spoken words and transcribing.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86322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9295" y="3939659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5422583" y="3863221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Machine Learning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422583" y="437138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Training models for accurate recognition.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791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7857" y="5655588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530906" y="5579150"/>
            <a:ext cx="299382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Real-time Translation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30906" y="608730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Enabling instant communication across languages.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31263"/>
            <a:ext cx="749558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Process: Sign to Speech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61568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90324" y="2842498"/>
            <a:ext cx="5999046" cy="127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 smtClean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Gesture Capture</a:t>
            </a:r>
            <a:endParaRPr lang="en-US" sz="23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976568"/>
            <a:ext cx="1134070" cy="13608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68022" y="420338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Translation</a:t>
            </a:r>
            <a:endParaRPr lang="en-US" sz="23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337453"/>
            <a:ext cx="1134070" cy="136088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68022" y="556426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Speech Synthesis</a:t>
            </a:r>
            <a:endParaRPr lang="en-US" sz="23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77202"/>
            <a:ext cx="673060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Applications and Impact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46162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255413"/>
            <a:ext cx="22919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Accessibility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6280190" y="4763572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Empowering communication for deaf.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346162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255413"/>
            <a:ext cx="229207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Education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8912304" y="4763572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Enhancing learning and knowledge sharing.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346162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255413"/>
            <a:ext cx="22919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Communication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11544538" y="4763572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Breaking down communication barriers.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02769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Directions and Call to Action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031450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6588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Improved Accuracy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8224" y="377404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 learning and optimization.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31450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6588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Wider Adoption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4919901" y="377404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Integrating tech across daily life.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61096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9553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Inclusivity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028224" y="5703689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Building a world with equal communication.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4961096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19901" y="519553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Gesture Recognition: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4919901" y="5703689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ability to standardize gestures across different cultures and languages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42611"/>
            <a:ext cx="775335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                        </a:t>
            </a:r>
            <a:r>
              <a:rPr lang="en-US" sz="4650" b="1" dirty="0" smtClean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 </a:t>
            </a: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YOU</a:t>
            </a:r>
            <a:endParaRPr lang="en-US" sz="46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144</TotalTime>
  <Words>170</Words>
  <Application>Microsoft Office PowerPoint</Application>
  <PresentationFormat>Custom</PresentationFormat>
  <Paragraphs>48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Petrona Bold</vt:lpstr>
      <vt:lpstr>Candara</vt:lpstr>
      <vt:lpstr>Inter</vt:lpstr>
      <vt:lpstr>Symbol</vt:lpstr>
      <vt:lpstr>Waveform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LENOVO</cp:lastModifiedBy>
  <cp:revision>5</cp:revision>
  <dcterms:created xsi:type="dcterms:W3CDTF">2025-03-04T06:24:36Z</dcterms:created>
  <dcterms:modified xsi:type="dcterms:W3CDTF">2025-03-04T09:32:02Z</dcterms:modified>
</cp:coreProperties>
</file>